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</p:sldMasterIdLst>
  <p:notesMasterIdLst>
    <p:notesMasterId r:id="rId13"/>
  </p:notesMasterIdLst>
  <p:sldIdLst>
    <p:sldId id="257" r:id="rId3"/>
    <p:sldId id="264" r:id="rId4"/>
    <p:sldId id="265" r:id="rId5"/>
    <p:sldId id="266" r:id="rId6"/>
    <p:sldId id="263" r:id="rId7"/>
    <p:sldId id="267" r:id="rId8"/>
    <p:sldId id="268" r:id="rId9"/>
    <p:sldId id="269" r:id="rId10"/>
    <p:sldId id="270" r:id="rId11"/>
    <p:sldId id="271" r:id="rId12"/>
  </p:sldIdLst>
  <p:sldSz cx="9144000" cy="5143500" type="screen16x9"/>
  <p:notesSz cx="6858000" cy="9144000"/>
  <p:embeddedFontLst>
    <p:embeddedFont>
      <p:font typeface="Dosis" panose="02010503020202060003" pitchFamily="2" charset="77"/>
      <p:regular r:id="rId14"/>
      <p:bold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Black" panose="02000000000000000000" pitchFamily="2" charset="0"/>
      <p:bold r:id="rId20"/>
      <p:italic r:id="rId21"/>
      <p:boldItalic r:id="rId22"/>
    </p:embeddedFont>
    <p:embeddedFont>
      <p:font typeface="Roboto Thin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41"/>
  </p:normalViewPr>
  <p:slideViewPr>
    <p:cSldViewPr snapToGrid="0">
      <p:cViewPr varScale="1">
        <p:scale>
          <a:sx n="147" d="100"/>
          <a:sy n="147" d="100"/>
        </p:scale>
        <p:origin x="64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4363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312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819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6151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14153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3633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75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69499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1795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GB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Attribution Queries </a:t>
            </a:r>
            <a:r>
              <a:rPr lang="en-GB" sz="56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Proj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Spas </a:t>
            </a:r>
            <a:r>
              <a:rPr lang="en-GB" sz="2800" dirty="0" err="1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Getov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26 April 2020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7. Which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 campaigns should </a:t>
            </a:r>
            <a:r>
              <a:rPr lang="en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reinvest in?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71456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fontAlgn="ctr">
              <a:buAutoNum type="arabicPeriod"/>
            </a:pPr>
            <a:r>
              <a:rPr lang="en-GB" dirty="0"/>
              <a:t>The interview-with-cool-</a:t>
            </a:r>
            <a:r>
              <a:rPr lang="en-GB" dirty="0" err="1"/>
              <a:t>tshirts</a:t>
            </a:r>
            <a:r>
              <a:rPr lang="en-GB" dirty="0"/>
              <a:t>-founder, getting-to-know-cool-</a:t>
            </a:r>
            <a:r>
              <a:rPr lang="en-GB" dirty="0" err="1"/>
              <a:t>tshirts</a:t>
            </a:r>
            <a:r>
              <a:rPr lang="en-GB" dirty="0"/>
              <a:t> and ten-crazy-cool-</a:t>
            </a:r>
            <a:r>
              <a:rPr lang="en-GB" dirty="0" err="1"/>
              <a:t>tshirts</a:t>
            </a:r>
            <a:r>
              <a:rPr lang="en-GB" dirty="0"/>
              <a:t>-facts campaigns are linked with the vast (&gt;90%) of first touches</a:t>
            </a:r>
          </a:p>
          <a:p>
            <a:pPr marL="342900" indent="-342900" fontAlgn="ctr">
              <a:buAutoNum type="arabicPeriod"/>
            </a:pPr>
            <a:r>
              <a:rPr lang="en-GB" dirty="0"/>
              <a:t>weekly-newsletter and </a:t>
            </a:r>
            <a:r>
              <a:rPr lang="en-GB" dirty="0" err="1"/>
              <a:t>retargetting</a:t>
            </a:r>
            <a:r>
              <a:rPr lang="en-GB" dirty="0"/>
              <a:t>-ad are linked with a large proportion of last touches on the purchase page (around 63%).</a:t>
            </a:r>
          </a:p>
          <a:p>
            <a:pPr marL="342900" indent="-342900" fontAlgn="ctr">
              <a:buAutoNum type="arabicPeriod"/>
            </a:pPr>
            <a:r>
              <a:rPr lang="en-GB" dirty="0"/>
              <a:t>So these are the 5 campaigns we that should receive further investment. </a:t>
            </a:r>
          </a:p>
          <a:p>
            <a:pPr marL="342900" indent="-342900" fontAlgn="ctr">
              <a:buAutoNum type="arabicPeriod"/>
            </a:pPr>
            <a:endParaRPr lang="en-GB" dirty="0"/>
          </a:p>
          <a:p>
            <a:pPr marL="342900" indent="-342900" fontAlgn="ctr"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3036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Get to know the table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* 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LIMIT 10;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Query to see first 10 rows with all columns to understand the structure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B3FEC50-0541-1F43-A7BE-61247D2875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113072"/>
              </p:ext>
            </p:extLst>
          </p:nvPr>
        </p:nvGraphicFramePr>
        <p:xfrm>
          <a:off x="177975" y="1664144"/>
          <a:ext cx="4920901" cy="3416300"/>
        </p:xfrm>
        <a:graphic>
          <a:graphicData uri="http://schemas.openxmlformats.org/drawingml/2006/table">
            <a:tbl>
              <a:tblPr/>
              <a:tblGrid>
                <a:gridCol w="1009620">
                  <a:extLst>
                    <a:ext uri="{9D8B030D-6E8A-4147-A177-3AD203B41FA5}">
                      <a16:colId xmlns:a16="http://schemas.microsoft.com/office/drawing/2014/main" val="667914378"/>
                    </a:ext>
                  </a:extLst>
                </a:gridCol>
                <a:gridCol w="1248112">
                  <a:extLst>
                    <a:ext uri="{9D8B030D-6E8A-4147-A177-3AD203B41FA5}">
                      <a16:colId xmlns:a16="http://schemas.microsoft.com/office/drawing/2014/main" val="250359627"/>
                    </a:ext>
                  </a:extLst>
                </a:gridCol>
                <a:gridCol w="469036">
                  <a:extLst>
                    <a:ext uri="{9D8B030D-6E8A-4147-A177-3AD203B41FA5}">
                      <a16:colId xmlns:a16="http://schemas.microsoft.com/office/drawing/2014/main" val="2687908550"/>
                    </a:ext>
                  </a:extLst>
                </a:gridCol>
                <a:gridCol w="1574051">
                  <a:extLst>
                    <a:ext uri="{9D8B030D-6E8A-4147-A177-3AD203B41FA5}">
                      <a16:colId xmlns:a16="http://schemas.microsoft.com/office/drawing/2014/main" val="2812554890"/>
                    </a:ext>
                  </a:extLst>
                </a:gridCol>
                <a:gridCol w="620082">
                  <a:extLst>
                    <a:ext uri="{9D8B030D-6E8A-4147-A177-3AD203B41FA5}">
                      <a16:colId xmlns:a16="http://schemas.microsoft.com/office/drawing/2014/main" val="3369697549"/>
                    </a:ext>
                  </a:extLst>
                </a:gridCol>
              </a:tblGrid>
              <a:tr h="253612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19191A"/>
                          </a:solidFill>
                          <a:effectLst/>
                        </a:rPr>
                        <a:t>page_name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19191A"/>
                          </a:solidFill>
                          <a:effectLst/>
                        </a:rPr>
                        <a:t>timestamp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19191A"/>
                          </a:solidFill>
                          <a:effectLst/>
                        </a:rPr>
                        <a:t>user_id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19191A"/>
                          </a:solidFill>
                          <a:effectLst/>
                        </a:rPr>
                        <a:t>utm_campaign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19191A"/>
                          </a:solidFill>
                          <a:effectLst/>
                        </a:rPr>
                        <a:t>utm_source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973611"/>
                  </a:ext>
                </a:extLst>
              </a:tr>
              <a:tr h="358040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1 - landing_page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2018-01-24 03:12:16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10006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867464"/>
                  </a:ext>
                </a:extLst>
              </a:tr>
              <a:tr h="358040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2 - shopping_cart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2018-01-24 04:04:16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10006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1917765"/>
                  </a:ext>
                </a:extLst>
              </a:tr>
              <a:tr h="253612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3 - checkout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2018-01-25 23:10:16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10006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481104"/>
                  </a:ext>
                </a:extLst>
              </a:tr>
              <a:tr h="358040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1 - landing_page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2018-01-25 20:32:02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10030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796384"/>
                  </a:ext>
                </a:extLst>
              </a:tr>
              <a:tr h="358040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2 - shopping_cart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2018-01-25 23:05:02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10030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387662"/>
                  </a:ext>
                </a:extLst>
              </a:tr>
              <a:tr h="253612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3 - checkout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2018-01-28 13:26:02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10030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716959"/>
                  </a:ext>
                </a:extLst>
              </a:tr>
              <a:tr h="253612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4 - purchase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2018-01-28 13:38:02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10030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0113553"/>
                  </a:ext>
                </a:extLst>
              </a:tr>
              <a:tr h="358040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1 - landing_page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2018-01-05 18:31:17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10045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450565"/>
                  </a:ext>
                </a:extLst>
              </a:tr>
              <a:tr h="358040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2 - shopping_cart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2018-01-05 21:16:17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10045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4338759"/>
                  </a:ext>
                </a:extLst>
              </a:tr>
              <a:tr h="253612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3 - checkout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2018-01-09 03:05:17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10045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 dirty="0" err="1">
                          <a:solidFill>
                            <a:srgbClr val="646466"/>
                          </a:solidFill>
                          <a:effectLst/>
                        </a:rPr>
                        <a:t>facebook</a:t>
                      </a:r>
                      <a:endParaRPr lang="en-GB" sz="7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44755" marR="44755" marT="22378" marB="223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3727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189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 Distinct campaigns, distinct sources and their relation 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b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Could also do: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Istead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of bottom query above…</a:t>
            </a:r>
          </a:p>
          <a:p>
            <a:pPr lvl="0">
              <a:buClr>
                <a:schemeClr val="dk1"/>
              </a:buClr>
              <a:buSzPts val="1100"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59264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Each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utm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campaign is delivered using a particular platform (see table at bottom).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1DF96BF-82D7-FA45-A998-397E7C298F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097709"/>
              </p:ext>
            </p:extLst>
          </p:nvPr>
        </p:nvGraphicFramePr>
        <p:xfrm>
          <a:off x="177975" y="1987289"/>
          <a:ext cx="2643417" cy="1586052"/>
        </p:xfrm>
        <a:graphic>
          <a:graphicData uri="http://schemas.openxmlformats.org/drawingml/2006/table">
            <a:tbl>
              <a:tblPr/>
              <a:tblGrid>
                <a:gridCol w="2643417">
                  <a:extLst>
                    <a:ext uri="{9D8B030D-6E8A-4147-A177-3AD203B41FA5}">
                      <a16:colId xmlns:a16="http://schemas.microsoft.com/office/drawing/2014/main" val="3618609926"/>
                    </a:ext>
                  </a:extLst>
                </a:gridCol>
              </a:tblGrid>
              <a:tr h="176228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19191A"/>
                          </a:solidFill>
                          <a:effectLst/>
                        </a:rPr>
                        <a:t>utm_campaign</a:t>
                      </a:r>
                    </a:p>
                  </a:txBody>
                  <a:tcPr marL="52868" marR="52868" marT="26434" marB="2643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9475956"/>
                  </a:ext>
                </a:extLst>
              </a:tr>
              <a:tr h="176228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52868" marR="52868" marT="26434" marB="2643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1063739"/>
                  </a:ext>
                </a:extLst>
              </a:tr>
              <a:tr h="176228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marL="52868" marR="52868" marT="26434" marB="2643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973334"/>
                  </a:ext>
                </a:extLst>
              </a:tr>
              <a:tr h="176228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52868" marR="52868" marT="26434" marB="2643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8888115"/>
                  </a:ext>
                </a:extLst>
              </a:tr>
              <a:tr h="176228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marL="52868" marR="52868" marT="26434" marB="2643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2618734"/>
                  </a:ext>
                </a:extLst>
              </a:tr>
              <a:tr h="176228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marL="52868" marR="52868" marT="26434" marB="2643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378646"/>
                  </a:ext>
                </a:extLst>
              </a:tr>
              <a:tr h="176228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52868" marR="52868" marT="26434" marB="2643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602742"/>
                  </a:ext>
                </a:extLst>
              </a:tr>
              <a:tr h="176228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paid-search</a:t>
                      </a:r>
                    </a:p>
                  </a:txBody>
                  <a:tcPr marL="52868" marR="52868" marT="26434" marB="2643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788329"/>
                  </a:ext>
                </a:extLst>
              </a:tr>
              <a:tr h="176228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cool-</a:t>
                      </a:r>
                      <a:r>
                        <a:rPr lang="en-GB" sz="8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-search</a:t>
                      </a:r>
                    </a:p>
                  </a:txBody>
                  <a:tcPr marL="52868" marR="52868" marT="26434" marB="2643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205080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DA575EE-2C09-014C-B192-95B8879231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225931"/>
              </p:ext>
            </p:extLst>
          </p:nvPr>
        </p:nvGraphicFramePr>
        <p:xfrm>
          <a:off x="2901617" y="2173317"/>
          <a:ext cx="2575444" cy="1213996"/>
        </p:xfrm>
        <a:graphic>
          <a:graphicData uri="http://schemas.openxmlformats.org/drawingml/2006/table">
            <a:tbl>
              <a:tblPr/>
              <a:tblGrid>
                <a:gridCol w="2575444">
                  <a:extLst>
                    <a:ext uri="{9D8B030D-6E8A-4147-A177-3AD203B41FA5}">
                      <a16:colId xmlns:a16="http://schemas.microsoft.com/office/drawing/2014/main" val="3476799855"/>
                    </a:ext>
                  </a:extLst>
                </a:gridCol>
              </a:tblGrid>
              <a:tr h="17169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19191A"/>
                          </a:solidFill>
                          <a:effectLst/>
                        </a:rPr>
                        <a:t>utm_source</a:t>
                      </a:r>
                    </a:p>
                  </a:txBody>
                  <a:tcPr marL="51509" marR="51509" marT="25754" marB="2575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330597"/>
                  </a:ext>
                </a:extLst>
              </a:tr>
              <a:tr h="17169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51509" marR="51509" marT="25754" marB="2575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77549"/>
                  </a:ext>
                </a:extLst>
              </a:tr>
              <a:tr h="17169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marL="51509" marR="51509" marT="25754" marB="2575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936688"/>
                  </a:ext>
                </a:extLst>
              </a:tr>
              <a:tr h="17169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marL="51509" marR="51509" marT="25754" marB="2575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2970519"/>
                  </a:ext>
                </a:extLst>
              </a:tr>
              <a:tr h="17169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facebook</a:t>
                      </a:r>
                    </a:p>
                  </a:txBody>
                  <a:tcPr marL="51509" marR="51509" marT="25754" marB="2575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444617"/>
                  </a:ext>
                </a:extLst>
              </a:tr>
              <a:tr h="17169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marL="51509" marR="51509" marT="25754" marB="2575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659859"/>
                  </a:ext>
                </a:extLst>
              </a:tr>
              <a:tr h="17169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marL="51509" marR="51509" marT="25754" marB="25754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82665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6BFC657-D68A-6942-ADA0-BF33BBB02C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3261051"/>
              </p:ext>
            </p:extLst>
          </p:nvPr>
        </p:nvGraphicFramePr>
        <p:xfrm>
          <a:off x="2925338" y="3633923"/>
          <a:ext cx="2253761" cy="1384902"/>
        </p:xfrm>
        <a:graphic>
          <a:graphicData uri="http://schemas.openxmlformats.org/drawingml/2006/table">
            <a:tbl>
              <a:tblPr/>
              <a:tblGrid>
                <a:gridCol w="1507202">
                  <a:extLst>
                    <a:ext uri="{9D8B030D-6E8A-4147-A177-3AD203B41FA5}">
                      <a16:colId xmlns:a16="http://schemas.microsoft.com/office/drawing/2014/main" val="175768118"/>
                    </a:ext>
                  </a:extLst>
                </a:gridCol>
                <a:gridCol w="746559">
                  <a:extLst>
                    <a:ext uri="{9D8B030D-6E8A-4147-A177-3AD203B41FA5}">
                      <a16:colId xmlns:a16="http://schemas.microsoft.com/office/drawing/2014/main" val="3862635852"/>
                    </a:ext>
                  </a:extLst>
                </a:gridCol>
              </a:tblGrid>
              <a:tr h="153878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19191A"/>
                          </a:solidFill>
                          <a:effectLst/>
                        </a:rPr>
                        <a:t>utm_campaign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19191A"/>
                          </a:solidFill>
                          <a:effectLst/>
                        </a:rPr>
                        <a:t>utm_source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316518"/>
                  </a:ext>
                </a:extLst>
              </a:tr>
              <a:tr h="153878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5707316"/>
                  </a:ext>
                </a:extLst>
              </a:tr>
              <a:tr h="153878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683514"/>
                  </a:ext>
                </a:extLst>
              </a:tr>
              <a:tr h="153878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4759879"/>
                  </a:ext>
                </a:extLst>
              </a:tr>
              <a:tr h="153878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paid-search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7501595"/>
                  </a:ext>
                </a:extLst>
              </a:tr>
              <a:tr h="153878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facebook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860695"/>
                  </a:ext>
                </a:extLst>
              </a:tr>
              <a:tr h="153878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9278931"/>
                  </a:ext>
                </a:extLst>
              </a:tr>
              <a:tr h="153878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393979"/>
                  </a:ext>
                </a:extLst>
              </a:tr>
              <a:tr h="153878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 dirty="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marL="45075" marR="45075" marT="22538" marB="2253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50918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6482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 Distinct pages on website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59264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There are four distinct types of page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9EC9334-BBF2-654E-AEE1-B4FBA8DDAB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6343369"/>
              </p:ext>
            </p:extLst>
          </p:nvPr>
        </p:nvGraphicFramePr>
        <p:xfrm>
          <a:off x="888138" y="2647315"/>
          <a:ext cx="3500574" cy="1188260"/>
        </p:xfrm>
        <a:graphic>
          <a:graphicData uri="http://schemas.openxmlformats.org/drawingml/2006/table">
            <a:tbl>
              <a:tblPr/>
              <a:tblGrid>
                <a:gridCol w="3500574">
                  <a:extLst>
                    <a:ext uri="{9D8B030D-6E8A-4147-A177-3AD203B41FA5}">
                      <a16:colId xmlns:a16="http://schemas.microsoft.com/office/drawing/2014/main" val="2563066174"/>
                    </a:ext>
                  </a:extLst>
                </a:gridCol>
              </a:tblGrid>
              <a:tr h="233372"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solidFill>
                            <a:srgbClr val="19191A"/>
                          </a:solidFill>
                          <a:effectLst/>
                        </a:rPr>
                        <a:t>page_name</a:t>
                      </a:r>
                    </a:p>
                  </a:txBody>
                  <a:tcPr marL="70011" marR="70011" marT="35006" marB="3500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6570947"/>
                  </a:ext>
                </a:extLst>
              </a:tr>
              <a:tr h="233372"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solidFill>
                            <a:srgbClr val="646466"/>
                          </a:solidFill>
                          <a:effectLst/>
                        </a:rPr>
                        <a:t>1 - landing_page</a:t>
                      </a:r>
                    </a:p>
                  </a:txBody>
                  <a:tcPr marL="70011" marR="70011" marT="35006" marB="3500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204111"/>
                  </a:ext>
                </a:extLst>
              </a:tr>
              <a:tr h="233372"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solidFill>
                            <a:srgbClr val="646466"/>
                          </a:solidFill>
                          <a:effectLst/>
                        </a:rPr>
                        <a:t>2 - shopping_cart</a:t>
                      </a:r>
                    </a:p>
                  </a:txBody>
                  <a:tcPr marL="70011" marR="70011" marT="35006" marB="3500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797168"/>
                  </a:ext>
                </a:extLst>
              </a:tr>
              <a:tr h="233372"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solidFill>
                            <a:srgbClr val="646466"/>
                          </a:solidFill>
                          <a:effectLst/>
                        </a:rPr>
                        <a:t>3 - checkout</a:t>
                      </a:r>
                    </a:p>
                  </a:txBody>
                  <a:tcPr marL="70011" marR="70011" marT="35006" marB="3500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89313"/>
                  </a:ext>
                </a:extLst>
              </a:tr>
              <a:tr h="233372"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solidFill>
                            <a:srgbClr val="646466"/>
                          </a:solidFill>
                          <a:effectLst/>
                        </a:rPr>
                        <a:t>4 - purchase</a:t>
                      </a:r>
                    </a:p>
                  </a:txBody>
                  <a:tcPr marL="70011" marR="70011" marT="35006" marB="3500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7806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7223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Example First Touch Query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  MIN(timestamp)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first_touch_at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GROUP BY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ft.first_touch_at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pv.utm_source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ft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JOIN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ON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AND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ft.first_touch_at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6274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Which campaign and source was the first click that involved a certain customer (the first 10 rows of the query are below):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7FE0E7A-C2C6-4F42-8C4C-01D6728D77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0556685"/>
              </p:ext>
            </p:extLst>
          </p:nvPr>
        </p:nvGraphicFramePr>
        <p:xfrm>
          <a:off x="1114156" y="2126961"/>
          <a:ext cx="3527830" cy="2820764"/>
        </p:xfrm>
        <a:graphic>
          <a:graphicData uri="http://schemas.openxmlformats.org/drawingml/2006/table">
            <a:tbl>
              <a:tblPr/>
              <a:tblGrid>
                <a:gridCol w="383172">
                  <a:extLst>
                    <a:ext uri="{9D8B030D-6E8A-4147-A177-3AD203B41FA5}">
                      <a16:colId xmlns:a16="http://schemas.microsoft.com/office/drawing/2014/main" val="4229235274"/>
                    </a:ext>
                  </a:extLst>
                </a:gridCol>
                <a:gridCol w="1037209">
                  <a:extLst>
                    <a:ext uri="{9D8B030D-6E8A-4147-A177-3AD203B41FA5}">
                      <a16:colId xmlns:a16="http://schemas.microsoft.com/office/drawing/2014/main" val="674469362"/>
                    </a:ext>
                  </a:extLst>
                </a:gridCol>
                <a:gridCol w="515301">
                  <a:extLst>
                    <a:ext uri="{9D8B030D-6E8A-4147-A177-3AD203B41FA5}">
                      <a16:colId xmlns:a16="http://schemas.microsoft.com/office/drawing/2014/main" val="2048862096"/>
                    </a:ext>
                  </a:extLst>
                </a:gridCol>
                <a:gridCol w="1592148">
                  <a:extLst>
                    <a:ext uri="{9D8B030D-6E8A-4147-A177-3AD203B41FA5}">
                      <a16:colId xmlns:a16="http://schemas.microsoft.com/office/drawing/2014/main" val="3524232171"/>
                    </a:ext>
                  </a:extLst>
                </a:gridCol>
              </a:tblGrid>
              <a:tr h="256219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19191A"/>
                          </a:solidFill>
                          <a:effectLst/>
                        </a:rPr>
                        <a:t>user_id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19191A"/>
                          </a:solidFill>
                          <a:effectLst/>
                        </a:rPr>
                        <a:t>first_touch_at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19191A"/>
                          </a:solidFill>
                          <a:effectLst/>
                        </a:rPr>
                        <a:t>utm_source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19191A"/>
                          </a:solidFill>
                          <a:effectLst/>
                        </a:rPr>
                        <a:t>utm_campaign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627702"/>
                  </a:ext>
                </a:extLst>
              </a:tr>
              <a:tr h="256219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10006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2018-01-24 03:12:16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1903617"/>
                  </a:ext>
                </a:extLst>
              </a:tr>
              <a:tr h="256219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10030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2018-01-25 20:32:02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2404310"/>
                  </a:ext>
                </a:extLst>
              </a:tr>
              <a:tr h="256219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10045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2018-01-05 18:31:17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1599663"/>
                  </a:ext>
                </a:extLst>
              </a:tr>
              <a:tr h="256219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10048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2018-01-16 04:17:46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6902423"/>
                  </a:ext>
                </a:extLst>
              </a:tr>
              <a:tr h="256219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10069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2018-01-02 23:14:01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7227596"/>
                  </a:ext>
                </a:extLst>
              </a:tr>
              <a:tr h="256219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10162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2018-01-29 21:37:10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7641892"/>
                  </a:ext>
                </a:extLst>
              </a:tr>
              <a:tr h="256219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10177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2018-01-24 07:10:33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3467842"/>
                  </a:ext>
                </a:extLst>
              </a:tr>
              <a:tr h="256219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10254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2018-01-23 22:27:18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9768631"/>
                  </a:ext>
                </a:extLst>
              </a:tr>
              <a:tr h="256219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10329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2018-01-18 05:27:25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6369700"/>
                  </a:ext>
                </a:extLst>
              </a:tr>
              <a:tr h="256219"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10354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2018-01-19 10:57:29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 dirty="0">
                          <a:solidFill>
                            <a:srgbClr val="646466"/>
                          </a:solidFill>
                          <a:effectLst/>
                        </a:rPr>
                        <a:t>getting-to-know-cool-</a:t>
                      </a:r>
                      <a:r>
                        <a:rPr lang="en-GB" sz="7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endParaRPr lang="en-GB" sz="7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45215" marR="45215" marT="22607" marB="2260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52996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6224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 First Touch Query: grouped by numbers for each campaign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  MIN(timestamp)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first_touch_at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GROUP BY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ft_attr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ft.first_touch_at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pv.utm_source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ft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JOIN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ON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AND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ft.first_touch_at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ft_attr.utm_source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ft_attr.utm_campaign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COUNT(*)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ft_attr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GROUP BY 1,2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ORDER BY 3 DESC;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672504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Create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first_touch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temp table where for each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user_id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we have the earliest timestamp (i.e. the first touch).</a:t>
            </a: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Create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ft_attr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temp table where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first_touch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table is joined with the original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page_visits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table to attribute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utm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souces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and campaigns to each first touch</a:t>
            </a: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Count the first touches for each campaign/source combo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348EFF4-F04A-4A45-82E7-0183E2C3AD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690050"/>
              </p:ext>
            </p:extLst>
          </p:nvPr>
        </p:nvGraphicFramePr>
        <p:xfrm>
          <a:off x="311700" y="3517499"/>
          <a:ext cx="4120963" cy="1379640"/>
        </p:xfrm>
        <a:graphic>
          <a:graphicData uri="http://schemas.openxmlformats.org/drawingml/2006/table">
            <a:tbl>
              <a:tblPr/>
              <a:tblGrid>
                <a:gridCol w="1176192">
                  <a:extLst>
                    <a:ext uri="{9D8B030D-6E8A-4147-A177-3AD203B41FA5}">
                      <a16:colId xmlns:a16="http://schemas.microsoft.com/office/drawing/2014/main" val="3322361817"/>
                    </a:ext>
                  </a:extLst>
                </a:gridCol>
                <a:gridCol w="2206431">
                  <a:extLst>
                    <a:ext uri="{9D8B030D-6E8A-4147-A177-3AD203B41FA5}">
                      <a16:colId xmlns:a16="http://schemas.microsoft.com/office/drawing/2014/main" val="2514797385"/>
                    </a:ext>
                  </a:extLst>
                </a:gridCol>
                <a:gridCol w="738340">
                  <a:extLst>
                    <a:ext uri="{9D8B030D-6E8A-4147-A177-3AD203B41FA5}">
                      <a16:colId xmlns:a16="http://schemas.microsoft.com/office/drawing/2014/main" val="557108803"/>
                    </a:ext>
                  </a:extLst>
                </a:gridCol>
              </a:tblGrid>
              <a:tr h="364686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19191A"/>
                          </a:solidFill>
                          <a:effectLst/>
                        </a:rPr>
                        <a:t>ft_attr.utm_source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 err="1">
                          <a:solidFill>
                            <a:srgbClr val="19191A"/>
                          </a:solidFill>
                          <a:effectLst/>
                        </a:rPr>
                        <a:t>ft_attr.utm_campaign</a:t>
                      </a:r>
                      <a:endParaRPr lang="en-GB" sz="1000" dirty="0">
                        <a:solidFill>
                          <a:srgbClr val="19191A"/>
                        </a:solidFill>
                        <a:effectLst/>
                      </a:endParaRP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19191A"/>
                          </a:solidFill>
                          <a:effectLst/>
                        </a:rPr>
                        <a:t>COUNT(*)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7613797"/>
                  </a:ext>
                </a:extLst>
              </a:tr>
              <a:tr h="364686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interview-with-cool-</a:t>
                      </a:r>
                      <a:r>
                        <a:rPr lang="en-GB" sz="10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-founder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622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7722153"/>
                  </a:ext>
                </a:extLst>
              </a:tr>
              <a:tr h="21452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getting-to-know-cool-</a:t>
                      </a:r>
                      <a:r>
                        <a:rPr lang="en-GB" sz="10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endParaRPr lang="en-GB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612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152985"/>
                  </a:ext>
                </a:extLst>
              </a:tr>
              <a:tr h="21452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ten-crazy-cool-</a:t>
                      </a:r>
                      <a:r>
                        <a:rPr lang="en-GB" sz="10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-facts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576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772839"/>
                  </a:ext>
                </a:extLst>
              </a:tr>
              <a:tr h="21452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169</a:t>
                      </a:r>
                    </a:p>
                  </a:txBody>
                  <a:tcPr marL="64356" marR="64356" marT="32178" marB="32178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792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6351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4. Last Touch Query: grouped by numbers for each campaign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  MAX(timestamp)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last_touch_at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GROUP BY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lt_attr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pv.utm_source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pv.page_name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JOIN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ON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AND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lt_attr.utm_source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lt_attr.utm_campaign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COUNT(*)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lt_attr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GROUP BY 1,2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ORDER BY 3 DESC;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71456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Explanation as for previous slide but here numbers of users for each campaign associated with a </a:t>
            </a:r>
            <a:r>
              <a:rPr lang="en-GB" sz="1200" i="1" dirty="0">
                <a:latin typeface="Roboto"/>
                <a:ea typeface="Roboto"/>
                <a:cs typeface="Roboto"/>
                <a:sym typeface="Roboto"/>
              </a:rPr>
              <a:t>last touch 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before purchase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8013081-E0A9-AB4A-B9A5-34EC1016C1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975222"/>
              </p:ext>
            </p:extLst>
          </p:nvPr>
        </p:nvGraphicFramePr>
        <p:xfrm>
          <a:off x="609600" y="2277200"/>
          <a:ext cx="4228011" cy="2339699"/>
        </p:xfrm>
        <a:graphic>
          <a:graphicData uri="http://schemas.openxmlformats.org/drawingml/2006/table">
            <a:tbl>
              <a:tblPr/>
              <a:tblGrid>
                <a:gridCol w="1197937">
                  <a:extLst>
                    <a:ext uri="{9D8B030D-6E8A-4147-A177-3AD203B41FA5}">
                      <a16:colId xmlns:a16="http://schemas.microsoft.com/office/drawing/2014/main" val="39271486"/>
                    </a:ext>
                  </a:extLst>
                </a:gridCol>
                <a:gridCol w="2272555">
                  <a:extLst>
                    <a:ext uri="{9D8B030D-6E8A-4147-A177-3AD203B41FA5}">
                      <a16:colId xmlns:a16="http://schemas.microsoft.com/office/drawing/2014/main" val="3560426512"/>
                    </a:ext>
                  </a:extLst>
                </a:gridCol>
                <a:gridCol w="757519">
                  <a:extLst>
                    <a:ext uri="{9D8B030D-6E8A-4147-A177-3AD203B41FA5}">
                      <a16:colId xmlns:a16="http://schemas.microsoft.com/office/drawing/2014/main" val="2773536905"/>
                    </a:ext>
                  </a:extLst>
                </a:gridCol>
              </a:tblGrid>
              <a:tr h="38245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19191A"/>
                          </a:solidFill>
                          <a:effectLst/>
                        </a:rPr>
                        <a:t>lt_attr.utm_source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19191A"/>
                          </a:solidFill>
                          <a:effectLst/>
                        </a:rPr>
                        <a:t>lt_attr.utm_campaign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19191A"/>
                          </a:solidFill>
                          <a:effectLst/>
                        </a:rPr>
                        <a:t>COUNT(*)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3349118"/>
                  </a:ext>
                </a:extLst>
              </a:tr>
              <a:tr h="22497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447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120396"/>
                  </a:ext>
                </a:extLst>
              </a:tr>
              <a:tr h="22497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facebook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443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532966"/>
                  </a:ext>
                </a:extLst>
              </a:tr>
              <a:tr h="22497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245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4266700"/>
                  </a:ext>
                </a:extLst>
              </a:tr>
              <a:tr h="22497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232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6813249"/>
                  </a:ext>
                </a:extLst>
              </a:tr>
              <a:tr h="22497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190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153692"/>
                  </a:ext>
                </a:extLst>
              </a:tr>
              <a:tr h="38245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184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797113"/>
                  </a:ext>
                </a:extLst>
              </a:tr>
              <a:tr h="22497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paid-search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178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612247"/>
                  </a:ext>
                </a:extLst>
              </a:tr>
              <a:tr h="22497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60</a:t>
                      </a:r>
                    </a:p>
                  </a:txBody>
                  <a:tcPr marL="67491" marR="67491" marT="33746" marB="3374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3261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5777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5. How many distinct users have visited the purchase page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COUNT(DISTINCT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'4 - purchase’;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Could also GROUP BY page name instead and then see counts for each page name as on second table: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 COUNT(DISTINCT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71456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7E50B69-1D36-FA4E-B3C3-D44F56406E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085610"/>
              </p:ext>
            </p:extLst>
          </p:nvPr>
        </p:nvGraphicFramePr>
        <p:xfrm>
          <a:off x="411956" y="2407828"/>
          <a:ext cx="4452938" cy="604836"/>
        </p:xfrm>
        <a:graphic>
          <a:graphicData uri="http://schemas.openxmlformats.org/drawingml/2006/table">
            <a:tbl>
              <a:tblPr/>
              <a:tblGrid>
                <a:gridCol w="4452938">
                  <a:extLst>
                    <a:ext uri="{9D8B030D-6E8A-4147-A177-3AD203B41FA5}">
                      <a16:colId xmlns:a16="http://schemas.microsoft.com/office/drawing/2014/main" val="1099981096"/>
                    </a:ext>
                  </a:extLst>
                </a:gridCol>
              </a:tblGrid>
              <a:tr h="296863"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solidFill>
                            <a:srgbClr val="19191A"/>
                          </a:solidFill>
                          <a:effectLst/>
                        </a:rPr>
                        <a:t>COUNT(DISTINCT user_id)</a:t>
                      </a:r>
                    </a:p>
                  </a:txBody>
                  <a:tcPr marL="89059" marR="89059" marT="44529" marB="4452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118133"/>
                  </a:ext>
                </a:extLst>
              </a:tr>
              <a:tr h="296863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646466"/>
                          </a:solidFill>
                          <a:effectLst/>
                        </a:rPr>
                        <a:t>361</a:t>
                      </a:r>
                    </a:p>
                  </a:txBody>
                  <a:tcPr marL="89059" marR="89059" marT="44529" marB="4452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014400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2A6ED9-00CF-3C4B-9CF5-067C8C3EF6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8583925"/>
              </p:ext>
            </p:extLst>
          </p:nvPr>
        </p:nvGraphicFramePr>
        <p:xfrm>
          <a:off x="659402" y="3404960"/>
          <a:ext cx="3958046" cy="1319350"/>
        </p:xfrm>
        <a:graphic>
          <a:graphicData uri="http://schemas.openxmlformats.org/drawingml/2006/table">
            <a:tbl>
              <a:tblPr/>
              <a:tblGrid>
                <a:gridCol w="1772875">
                  <a:extLst>
                    <a:ext uri="{9D8B030D-6E8A-4147-A177-3AD203B41FA5}">
                      <a16:colId xmlns:a16="http://schemas.microsoft.com/office/drawing/2014/main" val="1634988490"/>
                    </a:ext>
                  </a:extLst>
                </a:gridCol>
                <a:gridCol w="2185171">
                  <a:extLst>
                    <a:ext uri="{9D8B030D-6E8A-4147-A177-3AD203B41FA5}">
                      <a16:colId xmlns:a16="http://schemas.microsoft.com/office/drawing/2014/main" val="482724072"/>
                    </a:ext>
                  </a:extLst>
                </a:gridCol>
              </a:tblGrid>
              <a:tr h="263870">
                <a:tc>
                  <a:txBody>
                    <a:bodyPr/>
                    <a:lstStyle/>
                    <a:p>
                      <a:pPr algn="ctr"/>
                      <a:r>
                        <a:rPr lang="en-GB" sz="1200">
                          <a:solidFill>
                            <a:srgbClr val="19191A"/>
                          </a:solidFill>
                          <a:effectLst/>
                        </a:rPr>
                        <a:t>page_name</a:t>
                      </a:r>
                    </a:p>
                  </a:txBody>
                  <a:tcPr marL="79161" marR="79161" marT="39580" marB="3958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>
                          <a:solidFill>
                            <a:srgbClr val="19191A"/>
                          </a:solidFill>
                          <a:effectLst/>
                        </a:rPr>
                        <a:t>COUNT(DISTINCT user_id)</a:t>
                      </a:r>
                    </a:p>
                  </a:txBody>
                  <a:tcPr marL="79161" marR="79161" marT="39580" marB="3958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2753884"/>
                  </a:ext>
                </a:extLst>
              </a:tr>
              <a:tr h="263870">
                <a:tc>
                  <a:txBody>
                    <a:bodyPr/>
                    <a:lstStyle/>
                    <a:p>
                      <a:pPr algn="ctr"/>
                      <a:r>
                        <a:rPr lang="en-GB" sz="1200">
                          <a:solidFill>
                            <a:srgbClr val="646466"/>
                          </a:solidFill>
                          <a:effectLst/>
                        </a:rPr>
                        <a:t>1 - landing_page</a:t>
                      </a:r>
                    </a:p>
                  </a:txBody>
                  <a:tcPr marL="79161" marR="79161" marT="39580" marB="3958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>
                          <a:solidFill>
                            <a:srgbClr val="646466"/>
                          </a:solidFill>
                          <a:effectLst/>
                        </a:rPr>
                        <a:t>1979</a:t>
                      </a:r>
                    </a:p>
                  </a:txBody>
                  <a:tcPr marL="79161" marR="79161" marT="39580" marB="3958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4445277"/>
                  </a:ext>
                </a:extLst>
              </a:tr>
              <a:tr h="263870">
                <a:tc>
                  <a:txBody>
                    <a:bodyPr/>
                    <a:lstStyle/>
                    <a:p>
                      <a:pPr algn="ctr"/>
                      <a:r>
                        <a:rPr lang="en-GB" sz="1200">
                          <a:solidFill>
                            <a:srgbClr val="646466"/>
                          </a:solidFill>
                          <a:effectLst/>
                        </a:rPr>
                        <a:t>2 - shopping_cart</a:t>
                      </a:r>
                    </a:p>
                  </a:txBody>
                  <a:tcPr marL="79161" marR="79161" marT="39580" marB="3958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>
                          <a:solidFill>
                            <a:srgbClr val="646466"/>
                          </a:solidFill>
                          <a:effectLst/>
                        </a:rPr>
                        <a:t>1881</a:t>
                      </a:r>
                    </a:p>
                  </a:txBody>
                  <a:tcPr marL="79161" marR="79161" marT="39580" marB="3958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8807900"/>
                  </a:ext>
                </a:extLst>
              </a:tr>
              <a:tr h="263870">
                <a:tc>
                  <a:txBody>
                    <a:bodyPr/>
                    <a:lstStyle/>
                    <a:p>
                      <a:pPr algn="ctr"/>
                      <a:r>
                        <a:rPr lang="en-GB" sz="1200">
                          <a:solidFill>
                            <a:srgbClr val="646466"/>
                          </a:solidFill>
                          <a:effectLst/>
                        </a:rPr>
                        <a:t>3 - checkout</a:t>
                      </a:r>
                    </a:p>
                  </a:txBody>
                  <a:tcPr marL="79161" marR="79161" marT="39580" marB="3958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>
                          <a:solidFill>
                            <a:srgbClr val="646466"/>
                          </a:solidFill>
                          <a:effectLst/>
                        </a:rPr>
                        <a:t>1431</a:t>
                      </a:r>
                    </a:p>
                  </a:txBody>
                  <a:tcPr marL="79161" marR="79161" marT="39580" marB="3958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4340836"/>
                  </a:ext>
                </a:extLst>
              </a:tr>
              <a:tr h="263870">
                <a:tc>
                  <a:txBody>
                    <a:bodyPr/>
                    <a:lstStyle/>
                    <a:p>
                      <a:pPr algn="ctr"/>
                      <a:r>
                        <a:rPr lang="en-GB" sz="1200">
                          <a:solidFill>
                            <a:srgbClr val="646466"/>
                          </a:solidFill>
                          <a:effectLst/>
                        </a:rPr>
                        <a:t>4 - purchase</a:t>
                      </a:r>
                    </a:p>
                  </a:txBody>
                  <a:tcPr marL="79161" marR="79161" marT="39580" marB="3958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646466"/>
                          </a:solidFill>
                          <a:effectLst/>
                        </a:rPr>
                        <a:t>361</a:t>
                      </a:r>
                    </a:p>
                  </a:txBody>
                  <a:tcPr marL="79161" marR="79161" marT="39580" marB="3958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4302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350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6. How many last touches on the purchase page is each campaign responsible for?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  MAX(timestamp)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last_touch_at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WHERE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'4 - purchase'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GROUP BY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lt_attr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pv.utm_source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pv.page_name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JOIN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ON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AND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lt_attr.utm_source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lt_attr.utm_campaign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COUNT(*)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lt_attr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GROUP BY 1,2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ORDER BY 3 DESC;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71456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Take the last touch query from two slides ago and in the first temporary table specify only want data where the touch was on the last page (with a WHERE statement)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AD472D0-0894-7640-AC88-251A35F883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970666"/>
              </p:ext>
            </p:extLst>
          </p:nvPr>
        </p:nvGraphicFramePr>
        <p:xfrm>
          <a:off x="186073" y="2276337"/>
          <a:ext cx="4785911" cy="2221148"/>
        </p:xfrm>
        <a:graphic>
          <a:graphicData uri="http://schemas.openxmlformats.org/drawingml/2006/table">
            <a:tbl>
              <a:tblPr/>
              <a:tblGrid>
                <a:gridCol w="1356007">
                  <a:extLst>
                    <a:ext uri="{9D8B030D-6E8A-4147-A177-3AD203B41FA5}">
                      <a16:colId xmlns:a16="http://schemas.microsoft.com/office/drawing/2014/main" val="2346488265"/>
                    </a:ext>
                  </a:extLst>
                </a:gridCol>
                <a:gridCol w="2572428">
                  <a:extLst>
                    <a:ext uri="{9D8B030D-6E8A-4147-A177-3AD203B41FA5}">
                      <a16:colId xmlns:a16="http://schemas.microsoft.com/office/drawing/2014/main" val="65215983"/>
                    </a:ext>
                  </a:extLst>
                </a:gridCol>
                <a:gridCol w="857476">
                  <a:extLst>
                    <a:ext uri="{9D8B030D-6E8A-4147-A177-3AD203B41FA5}">
                      <a16:colId xmlns:a16="http://schemas.microsoft.com/office/drawing/2014/main" val="393603144"/>
                    </a:ext>
                  </a:extLst>
                </a:gridCol>
              </a:tblGrid>
              <a:tr h="368933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19191A"/>
                          </a:solidFill>
                          <a:effectLst/>
                        </a:rPr>
                        <a:t>lt_attr.utm_source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19191A"/>
                          </a:solidFill>
                          <a:effectLst/>
                        </a:rPr>
                        <a:t>lt_attr.utm_campaign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19191A"/>
                          </a:solidFill>
                          <a:effectLst/>
                        </a:rPr>
                        <a:t>COUNT(*)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4763845"/>
                  </a:ext>
                </a:extLst>
              </a:tr>
              <a:tr h="216282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115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392118"/>
                  </a:ext>
                </a:extLst>
              </a:tr>
              <a:tr h="216282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facebook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 err="1">
                          <a:solidFill>
                            <a:srgbClr val="646466"/>
                          </a:solidFill>
                          <a:effectLst/>
                        </a:rPr>
                        <a:t>retargetting</a:t>
                      </a:r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-ad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113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8021496"/>
                  </a:ext>
                </a:extLst>
              </a:tr>
              <a:tr h="216282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54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5630979"/>
                  </a:ext>
                </a:extLst>
              </a:tr>
              <a:tr h="216282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paid-search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52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016242"/>
                  </a:ext>
                </a:extLst>
              </a:tr>
              <a:tr h="216282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9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0513724"/>
                  </a:ext>
                </a:extLst>
              </a:tr>
              <a:tr h="216282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9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998187"/>
                  </a:ext>
                </a:extLst>
              </a:tr>
              <a:tr h="338241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7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673955"/>
                  </a:ext>
                </a:extLst>
              </a:tr>
              <a:tr h="216282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marL="63630" marR="63630" marT="31815" marB="3181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8835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025920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1400</Words>
  <Application>Microsoft Macintosh PowerPoint</Application>
  <PresentationFormat>On-screen Show (16:9)</PresentationFormat>
  <Paragraphs>359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Dosis</vt:lpstr>
      <vt:lpstr>Roboto Black</vt:lpstr>
      <vt:lpstr>Roboto</vt:lpstr>
      <vt:lpstr>Arial</vt:lpstr>
      <vt:lpstr>Courier New</vt:lpstr>
      <vt:lpstr>Roboto Thin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Getov, Spas</cp:lastModifiedBy>
  <cp:revision>12</cp:revision>
  <dcterms:modified xsi:type="dcterms:W3CDTF">2020-04-26T21:46:19Z</dcterms:modified>
</cp:coreProperties>
</file>